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71" r:id="rId3"/>
    <p:sldId id="257" r:id="rId4"/>
    <p:sldId id="258" r:id="rId5"/>
    <p:sldId id="259" r:id="rId6"/>
    <p:sldId id="260" r:id="rId7"/>
    <p:sldId id="261" r:id="rId8"/>
    <p:sldId id="268" r:id="rId9"/>
    <p:sldId id="262" r:id="rId10"/>
    <p:sldId id="264" r:id="rId11"/>
    <p:sldId id="265" r:id="rId12"/>
    <p:sldId id="269" r:id="rId13"/>
    <p:sldId id="272" r:id="rId14"/>
    <p:sldId id="270" r:id="rId15"/>
  </p:sldIdLst>
  <p:sldSz cx="14630400" cy="8229600"/>
  <p:notesSz cx="8229600" cy="14630400"/>
  <p:embeddedFontLst>
    <p:embeddedFont>
      <p:font typeface="DM Sans Medium" pitchFamily="2" charset="0"/>
      <p:regular r:id="rId17"/>
      <p:italic r:id="rId18"/>
    </p:embeddedFont>
    <p:embeddedFont>
      <p:font typeface="Inter" panose="020B0604020202020204" charset="0"/>
      <p:regular r:id="rId19"/>
    </p:embeddedFont>
    <p:embeddedFont>
      <p:font typeface="Lato" panose="020F0502020204030203" pitchFamily="34" charset="0"/>
      <p:regular r:id="rId20"/>
      <p:bold r:id="rId21"/>
      <p:italic r:id="rId22"/>
      <p:boldItalic r:id="rId23"/>
    </p:embeddedFont>
    <p:embeddedFont>
      <p:font typeface="Lato Bold" panose="020F0502020204030203" charset="0"/>
      <p:bold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B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–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–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–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–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E3FDE45-AF77-4B5C-9715-49D594BDF05E}" styleName="Light Style 1 –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runal Tarunkumar Patel" userId="69f65b2a-77d7-4ff9-986e-38fe048efc22" providerId="ADAL" clId="{04168147-3410-4AC6-B35A-DBC32C0781E1}"/>
    <pc:docChg chg="undo custSel addSld delSld modSld">
      <pc:chgData name="Krunal Tarunkumar Patel" userId="69f65b2a-77d7-4ff9-986e-38fe048efc22" providerId="ADAL" clId="{04168147-3410-4AC6-B35A-DBC32C0781E1}" dt="2025-07-14T15:22:34.367" v="556"/>
      <pc:docMkLst>
        <pc:docMk/>
      </pc:docMkLst>
      <pc:sldChg chg="modSp mod">
        <pc:chgData name="Krunal Tarunkumar Patel" userId="69f65b2a-77d7-4ff9-986e-38fe048efc22" providerId="ADAL" clId="{04168147-3410-4AC6-B35A-DBC32C0781E1}" dt="2025-07-14T05:59:20.360" v="402" actId="113"/>
        <pc:sldMkLst>
          <pc:docMk/>
          <pc:sldMk cId="0" sldId="256"/>
        </pc:sldMkLst>
      </pc:sldChg>
      <pc:sldChg chg="modSp mod">
        <pc:chgData name="Krunal Tarunkumar Patel" userId="69f65b2a-77d7-4ff9-986e-38fe048efc22" providerId="ADAL" clId="{04168147-3410-4AC6-B35A-DBC32C0781E1}" dt="2025-07-14T11:55:22.742" v="483" actId="1076"/>
        <pc:sldMkLst>
          <pc:docMk/>
          <pc:sldMk cId="0" sldId="264"/>
        </pc:sldMkLst>
      </pc:sldChg>
      <pc:sldChg chg="new del">
        <pc:chgData name="Krunal Tarunkumar Patel" userId="69f65b2a-77d7-4ff9-986e-38fe048efc22" providerId="ADAL" clId="{04168147-3410-4AC6-B35A-DBC32C0781E1}" dt="2025-07-14T11:49:28.070" v="412" actId="47"/>
        <pc:sldMkLst>
          <pc:docMk/>
          <pc:sldMk cId="2634507615" sldId="266"/>
        </pc:sldMkLst>
      </pc:sldChg>
      <pc:sldChg chg="addSp delSp modSp new add del mod">
        <pc:chgData name="Krunal Tarunkumar Patel" userId="69f65b2a-77d7-4ff9-986e-38fe048efc22" providerId="ADAL" clId="{04168147-3410-4AC6-B35A-DBC32C0781E1}" dt="2025-07-14T11:49:14.134" v="410" actId="47"/>
        <pc:sldMkLst>
          <pc:docMk/>
          <pc:sldMk cId="1882254496" sldId="267"/>
        </pc:sldMkLst>
      </pc:sldChg>
      <pc:sldChg chg="addSp modSp new mod">
        <pc:chgData name="Krunal Tarunkumar Patel" userId="69f65b2a-77d7-4ff9-986e-38fe048efc22" providerId="ADAL" clId="{04168147-3410-4AC6-B35A-DBC32C0781E1}" dt="2025-07-14T11:58:30.720" v="532"/>
        <pc:sldMkLst>
          <pc:docMk/>
          <pc:sldMk cId="1684865629" sldId="268"/>
        </pc:sldMkLst>
      </pc:sldChg>
      <pc:sldChg chg="addSp modSp add mod">
        <pc:chgData name="Krunal Tarunkumar Patel" userId="69f65b2a-77d7-4ff9-986e-38fe048efc22" providerId="ADAL" clId="{04168147-3410-4AC6-B35A-DBC32C0781E1}" dt="2025-07-14T11:55:52.309" v="517"/>
        <pc:sldMkLst>
          <pc:docMk/>
          <pc:sldMk cId="0" sldId="269"/>
        </pc:sldMkLst>
      </pc:sldChg>
      <pc:sldChg chg="add del">
        <pc:chgData name="Krunal Tarunkumar Patel" userId="69f65b2a-77d7-4ff9-986e-38fe048efc22" providerId="ADAL" clId="{04168147-3410-4AC6-B35A-DBC32C0781E1}" dt="2025-07-14T11:49:00.914" v="408"/>
        <pc:sldMkLst>
          <pc:docMk/>
          <pc:sldMk cId="0" sldId="270"/>
        </pc:sldMkLst>
      </pc:sldChg>
      <pc:sldChg chg="addSp modSp new mod">
        <pc:chgData name="Krunal Tarunkumar Patel" userId="69f65b2a-77d7-4ff9-986e-38fe048efc22" providerId="ADAL" clId="{04168147-3410-4AC6-B35A-DBC32C0781E1}" dt="2025-07-14T12:43:55.153" v="536" actId="20577"/>
        <pc:sldMkLst>
          <pc:docMk/>
          <pc:sldMk cId="1426010549" sldId="270"/>
        </pc:sldMkLst>
      </pc:sldChg>
      <pc:sldChg chg="addSp modSp add">
        <pc:chgData name="Krunal Tarunkumar Patel" userId="69f65b2a-77d7-4ff9-986e-38fe048efc22" providerId="ADAL" clId="{04168147-3410-4AC6-B35A-DBC32C0781E1}" dt="2025-07-14T11:53:36.092" v="433"/>
        <pc:sldMkLst>
          <pc:docMk/>
          <pc:sldMk cId="0" sldId="271"/>
        </pc:sldMkLst>
      </pc:sldChg>
      <pc:sldChg chg="addSp delSp modSp new mod">
        <pc:chgData name="Krunal Tarunkumar Patel" userId="69f65b2a-77d7-4ff9-986e-38fe048efc22" providerId="ADAL" clId="{04168147-3410-4AC6-B35A-DBC32C0781E1}" dt="2025-07-14T15:22:34.367" v="556"/>
        <pc:sldMkLst>
          <pc:docMk/>
          <pc:sldMk cId="1373563849" sldId="272"/>
        </pc:sldMkLst>
      </pc:sldChg>
    </pc:docChg>
  </pc:docChgLst>
  <pc:docChgLst>
    <pc:chgData name="Parth Madhusudan Bhavsar" userId="1e766822-a102-4b90-82aa-d259c6ab777f" providerId="ADAL" clId="{FBC7DF7F-AC95-4E82-A9B8-7E1F0011CD4C}"/>
    <pc:docChg chg="modSld">
      <pc:chgData name="Parth Madhusudan Bhavsar" userId="1e766822-a102-4b90-82aa-d259c6ab777f" providerId="ADAL" clId="{FBC7DF7F-AC95-4E82-A9B8-7E1F0011CD4C}" dt="2025-08-19T05:39:41.987" v="0" actId="20577"/>
      <pc:docMkLst>
        <pc:docMk/>
      </pc:docMkLst>
      <pc:sldChg chg="modSp mod">
        <pc:chgData name="Parth Madhusudan Bhavsar" userId="1e766822-a102-4b90-82aa-d259c6ab777f" providerId="ADAL" clId="{FBC7DF7F-AC95-4E82-A9B8-7E1F0011CD4C}" dt="2025-08-19T05:39:41.987" v="0" actId="20577"/>
        <pc:sldMkLst>
          <pc:docMk/>
          <pc:sldMk cId="0" sldId="256"/>
        </pc:sldMkLst>
        <pc:spChg chg="mod">
          <ac:chgData name="Parth Madhusudan Bhavsar" userId="1e766822-a102-4b90-82aa-d259c6ab777f" providerId="ADAL" clId="{FBC7DF7F-AC95-4E82-A9B8-7E1F0011CD4C}" dt="2025-08-19T05:39:41.987" v="0" actId="20577"/>
          <ac:spMkLst>
            <pc:docMk/>
            <pc:sldMk cId="0" sldId="256"/>
            <ac:spMk id="4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6827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D6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CE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.jpe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55746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Predicting Diabetes with Machine Learning on CDC Health Indicators Dataset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22244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78274" y="375761"/>
            <a:ext cx="2624852" cy="2134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endParaRPr lang="en-US" sz="1300" dirty="0"/>
          </a:p>
        </p:txBody>
      </p:sp>
      <p:sp>
        <p:nvSpPr>
          <p:cNvPr id="3" name="Text 1"/>
          <p:cNvSpPr/>
          <p:nvPr/>
        </p:nvSpPr>
        <p:spPr>
          <a:xfrm>
            <a:off x="508228" y="927069"/>
            <a:ext cx="4956334" cy="4270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Model Performance Comparison</a:t>
            </a:r>
            <a:endParaRPr lang="en-US" sz="4450" dirty="0"/>
          </a:p>
        </p:txBody>
      </p:sp>
      <p:sp>
        <p:nvSpPr>
          <p:cNvPr id="4" name="Text 2"/>
          <p:cNvSpPr/>
          <p:nvPr/>
        </p:nvSpPr>
        <p:spPr>
          <a:xfrm>
            <a:off x="637300" y="1876927"/>
            <a:ext cx="11589400" cy="10183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 comparative analysis of the evaluation metrics reveals the strengths and weaknesses of each machine learning </a:t>
            </a:r>
          </a:p>
          <a:p>
            <a:pPr marL="0" indent="0" algn="l">
              <a:lnSpc>
                <a:spcPts val="1700"/>
              </a:lnSpc>
              <a:buNone/>
            </a:pPr>
            <a:r>
              <a:rPr lang="en-US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model in predicting diabetes.</a:t>
            </a:r>
            <a:endParaRPr lang="en-US" dirty="0"/>
          </a:p>
        </p:txBody>
      </p:sp>
      <p:sp>
        <p:nvSpPr>
          <p:cNvPr id="6" name="Shape 3"/>
          <p:cNvSpPr/>
          <p:nvPr/>
        </p:nvSpPr>
        <p:spPr>
          <a:xfrm>
            <a:off x="2439829" y="8977313"/>
            <a:ext cx="136565" cy="136565"/>
          </a:xfrm>
          <a:prstGeom prst="roundRect">
            <a:avLst>
              <a:gd name="adj" fmla="val 13391"/>
            </a:avLst>
          </a:prstGeom>
          <a:solidFill>
            <a:srgbClr val="28282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" name="Text 4"/>
          <p:cNvSpPr/>
          <p:nvPr/>
        </p:nvSpPr>
        <p:spPr>
          <a:xfrm>
            <a:off x="2637353" y="8977313"/>
            <a:ext cx="1145024" cy="136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10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Logistic Regression</a:t>
            </a:r>
            <a:endParaRPr lang="en-US" sz="1050" dirty="0"/>
          </a:p>
        </p:txBody>
      </p:sp>
      <p:sp>
        <p:nvSpPr>
          <p:cNvPr id="8" name="Shape 5"/>
          <p:cNvSpPr/>
          <p:nvPr/>
        </p:nvSpPr>
        <p:spPr>
          <a:xfrm>
            <a:off x="5081349" y="8977313"/>
            <a:ext cx="136565" cy="136565"/>
          </a:xfrm>
          <a:prstGeom prst="roundRect">
            <a:avLst>
              <a:gd name="adj" fmla="val 13391"/>
            </a:avLst>
          </a:prstGeom>
          <a:solidFill>
            <a:srgbClr val="404039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Text 6"/>
          <p:cNvSpPr/>
          <p:nvPr/>
        </p:nvSpPr>
        <p:spPr>
          <a:xfrm>
            <a:off x="5278874" y="8977313"/>
            <a:ext cx="813435" cy="136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10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Decision Tree</a:t>
            </a:r>
            <a:endParaRPr lang="en-US" sz="1050" dirty="0"/>
          </a:p>
        </p:txBody>
      </p:sp>
      <p:sp>
        <p:nvSpPr>
          <p:cNvPr id="10" name="Shape 7"/>
          <p:cNvSpPr/>
          <p:nvPr/>
        </p:nvSpPr>
        <p:spPr>
          <a:xfrm>
            <a:off x="8490109" y="8977313"/>
            <a:ext cx="136565" cy="136565"/>
          </a:xfrm>
          <a:prstGeom prst="roundRect">
            <a:avLst>
              <a:gd name="adj" fmla="val 13391"/>
            </a:avLst>
          </a:prstGeom>
          <a:solidFill>
            <a:srgbClr val="57574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8687633" y="8977313"/>
            <a:ext cx="909161" cy="136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10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Random Forest</a:t>
            </a:r>
            <a:endParaRPr lang="en-US" sz="1050" dirty="0"/>
          </a:p>
        </p:txBody>
      </p:sp>
      <p:sp>
        <p:nvSpPr>
          <p:cNvPr id="12" name="Shape 9"/>
          <p:cNvSpPr/>
          <p:nvPr/>
        </p:nvSpPr>
        <p:spPr>
          <a:xfrm>
            <a:off x="10847903" y="8977313"/>
            <a:ext cx="136565" cy="136565"/>
          </a:xfrm>
          <a:prstGeom prst="roundRect">
            <a:avLst>
              <a:gd name="adj" fmla="val 13391"/>
            </a:avLst>
          </a:prstGeom>
          <a:solidFill>
            <a:srgbClr val="6F6F6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Text 10"/>
          <p:cNvSpPr/>
          <p:nvPr/>
        </p:nvSpPr>
        <p:spPr>
          <a:xfrm>
            <a:off x="11045428" y="8977313"/>
            <a:ext cx="536496" cy="136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10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XGBoost</a:t>
            </a:r>
            <a:endParaRPr lang="en-US" sz="1050" dirty="0"/>
          </a:p>
        </p:txBody>
      </p:sp>
      <p:sp>
        <p:nvSpPr>
          <p:cNvPr id="14" name="Text 11"/>
          <p:cNvSpPr/>
          <p:nvPr/>
        </p:nvSpPr>
        <p:spPr>
          <a:xfrm>
            <a:off x="478274" y="9541073"/>
            <a:ext cx="13673852" cy="2185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XGBoost consistently demonstrates superior performance across all metrics, indicating its robustness in handling the complexities of the dataset.</a:t>
            </a:r>
            <a:endParaRPr lang="en-US" sz="1050" dirty="0"/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AD067134-77B8-E14D-0A35-3F03A01829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4927828"/>
              </p:ext>
            </p:extLst>
          </p:nvPr>
        </p:nvGraphicFramePr>
        <p:xfrm>
          <a:off x="1006475" y="2803358"/>
          <a:ext cx="12617450" cy="3549315"/>
        </p:xfrm>
        <a:graphic>
          <a:graphicData uri="http://schemas.openxmlformats.org/drawingml/2006/table">
            <a:tbl>
              <a:tblPr firstRow="1" firstCol="1" bandRow="1">
                <a:tableStyleId>{0E3FDE45-AF77-4B5C-9715-49D594BDF05E}</a:tableStyleId>
              </a:tblPr>
              <a:tblGrid>
                <a:gridCol w="2523490">
                  <a:extLst>
                    <a:ext uri="{9D8B030D-6E8A-4147-A177-3AD203B41FA5}">
                      <a16:colId xmlns:a16="http://schemas.microsoft.com/office/drawing/2014/main" val="2907405070"/>
                    </a:ext>
                  </a:extLst>
                </a:gridCol>
                <a:gridCol w="2523490">
                  <a:extLst>
                    <a:ext uri="{9D8B030D-6E8A-4147-A177-3AD203B41FA5}">
                      <a16:colId xmlns:a16="http://schemas.microsoft.com/office/drawing/2014/main" val="3643933009"/>
                    </a:ext>
                  </a:extLst>
                </a:gridCol>
                <a:gridCol w="2523490">
                  <a:extLst>
                    <a:ext uri="{9D8B030D-6E8A-4147-A177-3AD203B41FA5}">
                      <a16:colId xmlns:a16="http://schemas.microsoft.com/office/drawing/2014/main" val="1051110664"/>
                    </a:ext>
                  </a:extLst>
                </a:gridCol>
                <a:gridCol w="2523490">
                  <a:extLst>
                    <a:ext uri="{9D8B030D-6E8A-4147-A177-3AD203B41FA5}">
                      <a16:colId xmlns:a16="http://schemas.microsoft.com/office/drawing/2014/main" val="3133132577"/>
                    </a:ext>
                  </a:extLst>
                </a:gridCol>
                <a:gridCol w="2523490">
                  <a:extLst>
                    <a:ext uri="{9D8B030D-6E8A-4147-A177-3AD203B41FA5}">
                      <a16:colId xmlns:a16="http://schemas.microsoft.com/office/drawing/2014/main" val="1810365510"/>
                    </a:ext>
                  </a:extLst>
                </a:gridCol>
              </a:tblGrid>
              <a:tr h="709863">
                <a:tc>
                  <a:txBody>
                    <a:bodyPr/>
                    <a:lstStyle/>
                    <a:p>
                      <a:pPr marL="228600" marR="0" algn="just">
                        <a:buNone/>
                      </a:pPr>
                      <a:r>
                        <a:rPr lang="en-IN" sz="1800" kern="100" dirty="0">
                          <a:solidFill>
                            <a:schemeClr val="tx1"/>
                          </a:solidFill>
                          <a:effectLst/>
                        </a:rPr>
                        <a:t>Model</a:t>
                      </a:r>
                      <a:endParaRPr lang="en-IN" sz="1800" kern="100" dirty="0">
                        <a:solidFill>
                          <a:schemeClr val="tx1"/>
                        </a:solidFill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marR="0" algn="just">
                        <a:buNone/>
                      </a:pPr>
                      <a:r>
                        <a:rPr lang="en-IN" sz="1800" kern="100" dirty="0">
                          <a:solidFill>
                            <a:schemeClr val="tx1"/>
                          </a:solidFill>
                          <a:effectLst/>
                        </a:rPr>
                        <a:t>Accuracy</a:t>
                      </a:r>
                      <a:endParaRPr lang="en-IN" sz="1800" kern="100" dirty="0">
                        <a:solidFill>
                          <a:schemeClr val="tx1"/>
                        </a:solidFill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marR="0" algn="just">
                        <a:buNone/>
                      </a:pPr>
                      <a:r>
                        <a:rPr lang="en-IN" sz="1800" kern="100" dirty="0">
                          <a:solidFill>
                            <a:schemeClr val="tx1"/>
                          </a:solidFill>
                          <a:effectLst/>
                        </a:rPr>
                        <a:t>Precision</a:t>
                      </a:r>
                      <a:endParaRPr lang="en-IN" sz="1800" kern="100" dirty="0">
                        <a:solidFill>
                          <a:schemeClr val="tx1"/>
                        </a:solidFill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marR="0" algn="just">
                        <a:buNone/>
                      </a:pPr>
                      <a:r>
                        <a:rPr lang="en-IN" sz="1800" kern="100" dirty="0">
                          <a:solidFill>
                            <a:schemeClr val="tx1"/>
                          </a:solidFill>
                          <a:effectLst/>
                        </a:rPr>
                        <a:t>Recall</a:t>
                      </a:r>
                      <a:endParaRPr lang="en-IN" sz="1800" kern="100" dirty="0">
                        <a:solidFill>
                          <a:schemeClr val="tx1"/>
                        </a:solidFill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marR="0" algn="just">
                        <a:buNone/>
                      </a:pPr>
                      <a:r>
                        <a:rPr lang="en-IN" sz="1800" kern="100" dirty="0">
                          <a:solidFill>
                            <a:schemeClr val="tx1"/>
                          </a:solidFill>
                          <a:effectLst/>
                        </a:rPr>
                        <a:t>F1-score</a:t>
                      </a:r>
                      <a:endParaRPr lang="en-IN" sz="1800" kern="100" dirty="0">
                        <a:solidFill>
                          <a:schemeClr val="tx1"/>
                        </a:solidFill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10164269"/>
                  </a:ext>
                </a:extLst>
              </a:tr>
              <a:tr h="709863">
                <a:tc>
                  <a:txBody>
                    <a:bodyPr/>
                    <a:lstStyle/>
                    <a:p>
                      <a:pPr marL="228600" marR="0" algn="just">
                        <a:buNone/>
                      </a:pPr>
                      <a:r>
                        <a:rPr lang="en-IN" sz="1800" kern="100">
                          <a:solidFill>
                            <a:schemeClr val="tx1"/>
                          </a:solidFill>
                          <a:effectLst/>
                        </a:rPr>
                        <a:t>Logistic Regression</a:t>
                      </a:r>
                      <a:endParaRPr lang="en-IN" sz="1800" kern="100">
                        <a:solidFill>
                          <a:schemeClr val="tx1"/>
                        </a:solidFill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marR="0" algn="just">
                        <a:buNone/>
                      </a:pPr>
                      <a:r>
                        <a:rPr lang="en-IN" sz="1800" kern="100" dirty="0">
                          <a:effectLst/>
                        </a:rPr>
                        <a:t>0.87</a:t>
                      </a:r>
                      <a:endParaRPr lang="en-IN" sz="1800" kern="1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marR="0" algn="just">
                        <a:buNone/>
                      </a:pPr>
                      <a:r>
                        <a:rPr lang="en-IN" sz="1800" kern="100">
                          <a:effectLst/>
                        </a:rPr>
                        <a:t>0.90</a:t>
                      </a:r>
                      <a:endParaRPr lang="en-IN" sz="1800" kern="1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marR="0" algn="just">
                        <a:buNone/>
                      </a:pPr>
                      <a:r>
                        <a:rPr lang="en-IN" sz="1800" kern="100">
                          <a:effectLst/>
                        </a:rPr>
                        <a:t>0.83</a:t>
                      </a:r>
                      <a:endParaRPr lang="en-IN" sz="1800" kern="1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marR="0" algn="just">
                        <a:buNone/>
                      </a:pPr>
                      <a:r>
                        <a:rPr lang="en-IN" sz="1800" kern="100" dirty="0">
                          <a:effectLst/>
                        </a:rPr>
                        <a:t>0.86</a:t>
                      </a:r>
                      <a:endParaRPr lang="en-IN" sz="1800" kern="1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6498724"/>
                  </a:ext>
                </a:extLst>
              </a:tr>
              <a:tr h="709863">
                <a:tc>
                  <a:txBody>
                    <a:bodyPr/>
                    <a:lstStyle/>
                    <a:p>
                      <a:pPr marL="228600" marR="0" algn="just">
                        <a:buNone/>
                      </a:pPr>
                      <a:r>
                        <a:rPr lang="en-IN" sz="1800" kern="100" dirty="0">
                          <a:solidFill>
                            <a:schemeClr val="tx1"/>
                          </a:solidFill>
                          <a:effectLst/>
                        </a:rPr>
                        <a:t>Decision Tree</a:t>
                      </a:r>
                      <a:endParaRPr lang="en-IN" sz="1800" kern="100" dirty="0">
                        <a:solidFill>
                          <a:schemeClr val="tx1"/>
                        </a:solidFill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marR="0" algn="just">
                        <a:buNone/>
                      </a:pPr>
                      <a:r>
                        <a:rPr lang="en-IN" sz="1800" kern="100" dirty="0">
                          <a:effectLst/>
                        </a:rPr>
                        <a:t>0.88</a:t>
                      </a:r>
                      <a:endParaRPr lang="en-IN" sz="1800" kern="1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marR="0" algn="just">
                        <a:buNone/>
                      </a:pPr>
                      <a:r>
                        <a:rPr lang="en-IN" sz="1800" kern="100" dirty="0">
                          <a:effectLst/>
                        </a:rPr>
                        <a:t>0.95</a:t>
                      </a:r>
                      <a:endParaRPr lang="en-IN" sz="1800" kern="1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marR="0" algn="just">
                        <a:buNone/>
                      </a:pPr>
                      <a:r>
                        <a:rPr lang="en-IN" sz="1800" kern="100">
                          <a:effectLst/>
                        </a:rPr>
                        <a:t>0.79</a:t>
                      </a:r>
                      <a:endParaRPr lang="en-IN" sz="1800" kern="1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marR="0" algn="just">
                        <a:buNone/>
                      </a:pPr>
                      <a:r>
                        <a:rPr lang="en-IN" sz="1800" kern="100">
                          <a:effectLst/>
                        </a:rPr>
                        <a:t>0.86</a:t>
                      </a:r>
                      <a:endParaRPr lang="en-IN" sz="1800" kern="10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38062971"/>
                  </a:ext>
                </a:extLst>
              </a:tr>
              <a:tr h="709863">
                <a:tc>
                  <a:txBody>
                    <a:bodyPr/>
                    <a:lstStyle/>
                    <a:p>
                      <a:pPr marL="228600" marR="0" algn="just">
                        <a:buNone/>
                      </a:pPr>
                      <a:r>
                        <a:rPr lang="en-IN" sz="1800" kern="100">
                          <a:solidFill>
                            <a:schemeClr val="tx1"/>
                          </a:solidFill>
                          <a:effectLst/>
                        </a:rPr>
                        <a:t>Random Forest</a:t>
                      </a:r>
                      <a:endParaRPr lang="en-IN" sz="1800" kern="100">
                        <a:solidFill>
                          <a:schemeClr val="tx1"/>
                        </a:solidFill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marR="0" algn="just">
                        <a:buNone/>
                      </a:pPr>
                      <a:r>
                        <a:rPr lang="en-IN" sz="1800" kern="100" dirty="0">
                          <a:effectLst/>
                        </a:rPr>
                        <a:t>0.89</a:t>
                      </a:r>
                      <a:endParaRPr lang="en-IN" sz="1800" kern="1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marR="0" algn="just">
                        <a:buNone/>
                      </a:pPr>
                      <a:r>
                        <a:rPr lang="en-IN" sz="1800" kern="100" dirty="0">
                          <a:effectLst/>
                        </a:rPr>
                        <a:t>0.96</a:t>
                      </a:r>
                      <a:endParaRPr lang="en-IN" sz="1800" kern="1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marR="0" algn="just">
                        <a:buNone/>
                      </a:pPr>
                      <a:r>
                        <a:rPr lang="en-IN" sz="1800" kern="100" dirty="0">
                          <a:effectLst/>
                        </a:rPr>
                        <a:t>0.81</a:t>
                      </a:r>
                      <a:endParaRPr lang="en-IN" sz="1800" kern="1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marR="0" algn="just">
                        <a:buNone/>
                      </a:pPr>
                      <a:r>
                        <a:rPr lang="en-IN" sz="1800" kern="100" dirty="0">
                          <a:effectLst/>
                        </a:rPr>
                        <a:t>0.88</a:t>
                      </a:r>
                      <a:endParaRPr lang="en-IN" sz="1800" kern="1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35374059"/>
                  </a:ext>
                </a:extLst>
              </a:tr>
              <a:tr h="709863">
                <a:tc>
                  <a:txBody>
                    <a:bodyPr/>
                    <a:lstStyle/>
                    <a:p>
                      <a:pPr marL="228600" marR="0" algn="just">
                        <a:buNone/>
                      </a:pPr>
                      <a:r>
                        <a:rPr lang="en-IN" sz="1800" kern="100" dirty="0" err="1">
                          <a:solidFill>
                            <a:schemeClr val="tx1"/>
                          </a:solidFill>
                          <a:effectLst/>
                        </a:rPr>
                        <a:t>XGBoost</a:t>
                      </a:r>
                      <a:endParaRPr lang="en-IN" sz="1800" kern="100" dirty="0">
                        <a:solidFill>
                          <a:schemeClr val="tx1"/>
                        </a:solidFill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marR="0" algn="just">
                        <a:buNone/>
                      </a:pPr>
                      <a:r>
                        <a:rPr lang="en-IN" sz="1800" kern="100" dirty="0">
                          <a:effectLst/>
                        </a:rPr>
                        <a:t>0.87</a:t>
                      </a:r>
                      <a:endParaRPr lang="en-IN" sz="1800" kern="1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marR="0" algn="just">
                        <a:buNone/>
                      </a:pPr>
                      <a:r>
                        <a:rPr lang="en-IN" sz="1800" kern="100" dirty="0">
                          <a:effectLst/>
                        </a:rPr>
                        <a:t>0.87</a:t>
                      </a:r>
                      <a:endParaRPr lang="en-IN" sz="1800" kern="1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marR="0" algn="just">
                        <a:buNone/>
                      </a:pPr>
                      <a:r>
                        <a:rPr lang="en-IN" sz="1800" kern="100" dirty="0">
                          <a:effectLst/>
                        </a:rPr>
                        <a:t>0.87</a:t>
                      </a:r>
                      <a:endParaRPr lang="en-IN" sz="1800" kern="1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228600" marR="0" algn="just">
                        <a:buNone/>
                      </a:pPr>
                      <a:r>
                        <a:rPr lang="en-IN" sz="1800" kern="100" dirty="0">
                          <a:effectLst/>
                        </a:rPr>
                        <a:t>0.87</a:t>
                      </a:r>
                      <a:endParaRPr lang="en-IN" sz="1800" kern="100" dirty="0">
                        <a:effectLst/>
                        <a:latin typeface="Aptos" panose="020B0004020202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08417740"/>
                  </a:ext>
                </a:extLst>
              </a:tr>
            </a:tbl>
          </a:graphicData>
        </a:graphic>
      </p:graphicFrame>
      <p:sp>
        <p:nvSpPr>
          <p:cNvPr id="21" name="Rectangle 20">
            <a:extLst>
              <a:ext uri="{FF2B5EF4-FFF2-40B4-BE49-F238E27FC236}">
                <a16:creationId xmlns:a16="http://schemas.microsoft.com/office/drawing/2014/main" id="{B3693649-2F44-C775-DE44-09E043E59B13}"/>
              </a:ext>
            </a:extLst>
          </p:cNvPr>
          <p:cNvSpPr/>
          <p:nvPr/>
        </p:nvSpPr>
        <p:spPr>
          <a:xfrm>
            <a:off x="-84221" y="7801885"/>
            <a:ext cx="14714621" cy="427715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1648182"/>
            <a:ext cx="711958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ROC Curves &amp; AUC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69712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Receiver Operating Characteristic (ROC) curves provide a visual representation of the trade-off between the true positive rate and the false positive rate at various threshold settings.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040981"/>
            <a:ext cx="7556421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Area Under the Curve (AUC) values further quantify the models' ability to distinguish between diabetic and non-diabetic individuals.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Logistic Regression AUC : </a:t>
            </a: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0.94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Decision Tree AUC : </a:t>
            </a: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0.93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Random Forest AUC : </a:t>
            </a: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0.95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b="1" dirty="0" err="1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XGBoost</a:t>
            </a:r>
            <a:r>
              <a:rPr lang="en-US" sz="1750" b="1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AUC  :</a:t>
            </a: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0.95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 err="1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XGBoost's</a:t>
            </a: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 highest AUC value signifies its exceptional discriminatory power.</a:t>
            </a:r>
            <a:endParaRPr lang="en-US" sz="175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B683BA0-9E22-378E-16A0-B6B70AD070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8624" y="964130"/>
            <a:ext cx="5731510" cy="584574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036AAC8-FE48-DA47-2BEF-8ECE7E085431}"/>
              </a:ext>
            </a:extLst>
          </p:cNvPr>
          <p:cNvSpPr/>
          <p:nvPr/>
        </p:nvSpPr>
        <p:spPr>
          <a:xfrm>
            <a:off x="-84221" y="7801885"/>
            <a:ext cx="14714621" cy="427715"/>
          </a:xfrm>
          <a:prstGeom prst="rect">
            <a:avLst/>
          </a:prstGeom>
          <a:blipFill>
            <a:blip r:embed="rId4"/>
            <a:tile tx="0" ty="0" sx="100000" sy="100000" flip="none" algn="tl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1049" y="606743"/>
            <a:ext cx="13088303" cy="13768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Conclusion And Recommendations 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71049" y="2724031"/>
            <a:ext cx="4215884" cy="121920"/>
          </a:xfrm>
          <a:prstGeom prst="roundRect">
            <a:avLst>
              <a:gd name="adj" fmla="val 27104"/>
            </a:avLst>
          </a:prstGeom>
          <a:solidFill>
            <a:srgbClr val="28282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Shape 2"/>
          <p:cNvSpPr/>
          <p:nvPr/>
        </p:nvSpPr>
        <p:spPr>
          <a:xfrm>
            <a:off x="2548533" y="2424113"/>
            <a:ext cx="660797" cy="660797"/>
          </a:xfrm>
          <a:prstGeom prst="roundRect">
            <a:avLst>
              <a:gd name="adj" fmla="val 138378"/>
            </a:avLst>
          </a:prstGeom>
          <a:solidFill>
            <a:srgbClr val="28282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3"/>
          <p:cNvSpPr/>
          <p:nvPr/>
        </p:nvSpPr>
        <p:spPr>
          <a:xfrm>
            <a:off x="2746772" y="2589252"/>
            <a:ext cx="264319" cy="330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050" b="1" dirty="0">
                <a:solidFill>
                  <a:srgbClr val="FFFFFF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1</a:t>
            </a:r>
            <a:endParaRPr lang="en-US" sz="2050" dirty="0"/>
          </a:p>
        </p:txBody>
      </p:sp>
      <p:sp>
        <p:nvSpPr>
          <p:cNvPr id="6" name="Text 4"/>
          <p:cNvSpPr/>
          <p:nvPr/>
        </p:nvSpPr>
        <p:spPr>
          <a:xfrm>
            <a:off x="1021794" y="3305175"/>
            <a:ext cx="3464957" cy="344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Enhanced Accuracy with ML</a:t>
            </a:r>
            <a:endParaRPr lang="en-US" sz="2150" dirty="0"/>
          </a:p>
        </p:txBody>
      </p:sp>
      <p:sp>
        <p:nvSpPr>
          <p:cNvPr id="7" name="Text 5"/>
          <p:cNvSpPr/>
          <p:nvPr/>
        </p:nvSpPr>
        <p:spPr>
          <a:xfrm>
            <a:off x="1021794" y="3781544"/>
            <a:ext cx="3714393" cy="1057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Machine learning offers a precise and effective approach to predicting diabetes, validated by this study.</a:t>
            </a:r>
            <a:endParaRPr lang="en-US" sz="1700" dirty="0"/>
          </a:p>
        </p:txBody>
      </p:sp>
      <p:sp>
        <p:nvSpPr>
          <p:cNvPr id="8" name="Shape 6"/>
          <p:cNvSpPr/>
          <p:nvPr/>
        </p:nvSpPr>
        <p:spPr>
          <a:xfrm>
            <a:off x="5207198" y="2724031"/>
            <a:ext cx="4215884" cy="121920"/>
          </a:xfrm>
          <a:prstGeom prst="roundRect">
            <a:avLst>
              <a:gd name="adj" fmla="val 27104"/>
            </a:avLst>
          </a:prstGeom>
          <a:solidFill>
            <a:srgbClr val="28282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Shape 7"/>
          <p:cNvSpPr/>
          <p:nvPr/>
        </p:nvSpPr>
        <p:spPr>
          <a:xfrm>
            <a:off x="6984682" y="2424113"/>
            <a:ext cx="660797" cy="660797"/>
          </a:xfrm>
          <a:prstGeom prst="roundRect">
            <a:avLst>
              <a:gd name="adj" fmla="val 138378"/>
            </a:avLst>
          </a:prstGeom>
          <a:solidFill>
            <a:srgbClr val="28282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Text 8"/>
          <p:cNvSpPr/>
          <p:nvPr/>
        </p:nvSpPr>
        <p:spPr>
          <a:xfrm>
            <a:off x="7182922" y="2589252"/>
            <a:ext cx="264319" cy="330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050" b="1" dirty="0">
                <a:solidFill>
                  <a:srgbClr val="FFFFFF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2</a:t>
            </a:r>
            <a:endParaRPr lang="en-US" sz="2050" dirty="0"/>
          </a:p>
        </p:txBody>
      </p:sp>
      <p:sp>
        <p:nvSpPr>
          <p:cNvPr id="11" name="Text 9"/>
          <p:cNvSpPr/>
          <p:nvPr/>
        </p:nvSpPr>
        <p:spPr>
          <a:xfrm>
            <a:off x="5457944" y="3305175"/>
            <a:ext cx="3272671" cy="344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Superior Ensemble Models</a:t>
            </a:r>
            <a:endParaRPr lang="en-US" sz="2150" dirty="0"/>
          </a:p>
        </p:txBody>
      </p:sp>
      <p:sp>
        <p:nvSpPr>
          <p:cNvPr id="12" name="Text 10"/>
          <p:cNvSpPr/>
          <p:nvPr/>
        </p:nvSpPr>
        <p:spPr>
          <a:xfrm>
            <a:off x="5457944" y="3781544"/>
            <a:ext cx="3714393" cy="1057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Random Forest and XGBoost models consistently delivered superior predictive performance.</a:t>
            </a:r>
            <a:endParaRPr lang="en-US" sz="1700" dirty="0"/>
          </a:p>
        </p:txBody>
      </p:sp>
      <p:sp>
        <p:nvSpPr>
          <p:cNvPr id="13" name="Shape 11"/>
          <p:cNvSpPr/>
          <p:nvPr/>
        </p:nvSpPr>
        <p:spPr>
          <a:xfrm>
            <a:off x="9643348" y="2724031"/>
            <a:ext cx="4215884" cy="121920"/>
          </a:xfrm>
          <a:prstGeom prst="roundRect">
            <a:avLst>
              <a:gd name="adj" fmla="val 27104"/>
            </a:avLst>
          </a:prstGeom>
          <a:solidFill>
            <a:srgbClr val="28282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Shape 12"/>
          <p:cNvSpPr/>
          <p:nvPr/>
        </p:nvSpPr>
        <p:spPr>
          <a:xfrm>
            <a:off x="11420832" y="2424113"/>
            <a:ext cx="660797" cy="660797"/>
          </a:xfrm>
          <a:prstGeom prst="roundRect">
            <a:avLst>
              <a:gd name="adj" fmla="val 138378"/>
            </a:avLst>
          </a:prstGeom>
          <a:solidFill>
            <a:srgbClr val="28282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5" name="Text 13"/>
          <p:cNvSpPr/>
          <p:nvPr/>
        </p:nvSpPr>
        <p:spPr>
          <a:xfrm>
            <a:off x="11619071" y="2589252"/>
            <a:ext cx="264319" cy="330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050" b="1" dirty="0">
                <a:solidFill>
                  <a:srgbClr val="FFFFFF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3</a:t>
            </a:r>
            <a:endParaRPr lang="en-US" sz="2050" dirty="0"/>
          </a:p>
        </p:txBody>
      </p:sp>
      <p:sp>
        <p:nvSpPr>
          <p:cNvPr id="16" name="Text 14"/>
          <p:cNvSpPr/>
          <p:nvPr/>
        </p:nvSpPr>
        <p:spPr>
          <a:xfrm>
            <a:off x="9894094" y="3305175"/>
            <a:ext cx="3519964" cy="344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Validated Medical Indicators</a:t>
            </a:r>
            <a:endParaRPr lang="en-US" sz="2150" dirty="0"/>
          </a:p>
        </p:txBody>
      </p:sp>
      <p:sp>
        <p:nvSpPr>
          <p:cNvPr id="17" name="Text 15"/>
          <p:cNvSpPr/>
          <p:nvPr/>
        </p:nvSpPr>
        <p:spPr>
          <a:xfrm>
            <a:off x="9894094" y="3781544"/>
            <a:ext cx="3714393" cy="1057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Feature importance aligned with established medical indicators, reinforcing model reliability.</a:t>
            </a:r>
            <a:endParaRPr lang="en-US" sz="1700" dirty="0"/>
          </a:p>
        </p:txBody>
      </p:sp>
      <p:sp>
        <p:nvSpPr>
          <p:cNvPr id="18" name="Shape 16"/>
          <p:cNvSpPr/>
          <p:nvPr/>
        </p:nvSpPr>
        <p:spPr>
          <a:xfrm>
            <a:off x="771049" y="5609749"/>
            <a:ext cx="6433899" cy="121920"/>
          </a:xfrm>
          <a:prstGeom prst="roundRect">
            <a:avLst>
              <a:gd name="adj" fmla="val 27104"/>
            </a:avLst>
          </a:prstGeom>
          <a:solidFill>
            <a:srgbClr val="28282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9" name="Shape 17"/>
          <p:cNvSpPr/>
          <p:nvPr/>
        </p:nvSpPr>
        <p:spPr>
          <a:xfrm>
            <a:off x="3657600" y="5309830"/>
            <a:ext cx="660797" cy="660797"/>
          </a:xfrm>
          <a:prstGeom prst="roundRect">
            <a:avLst>
              <a:gd name="adj" fmla="val 138378"/>
            </a:avLst>
          </a:prstGeom>
          <a:solidFill>
            <a:srgbClr val="28282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0" name="Text 18"/>
          <p:cNvSpPr/>
          <p:nvPr/>
        </p:nvSpPr>
        <p:spPr>
          <a:xfrm>
            <a:off x="3855839" y="5474970"/>
            <a:ext cx="264319" cy="330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050" b="1" dirty="0">
                <a:solidFill>
                  <a:srgbClr val="FFFFFF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4</a:t>
            </a:r>
            <a:endParaRPr lang="en-US" sz="2050" dirty="0"/>
          </a:p>
        </p:txBody>
      </p:sp>
      <p:sp>
        <p:nvSpPr>
          <p:cNvPr id="21" name="Text 19"/>
          <p:cNvSpPr/>
          <p:nvPr/>
        </p:nvSpPr>
        <p:spPr>
          <a:xfrm>
            <a:off x="1021794" y="6190893"/>
            <a:ext cx="4065865" cy="344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Improved Detection with SMOTE</a:t>
            </a:r>
            <a:endParaRPr lang="en-US" sz="2150" dirty="0"/>
          </a:p>
        </p:txBody>
      </p:sp>
      <p:sp>
        <p:nvSpPr>
          <p:cNvPr id="22" name="Text 20"/>
          <p:cNvSpPr/>
          <p:nvPr/>
        </p:nvSpPr>
        <p:spPr>
          <a:xfrm>
            <a:off x="1021794" y="6667262"/>
            <a:ext cx="5932408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SMOTE significantly improved the detection of diabetic cases, especially for underrepresented groups.</a:t>
            </a:r>
            <a:endParaRPr lang="en-US" sz="1700" dirty="0"/>
          </a:p>
        </p:txBody>
      </p:sp>
      <p:sp>
        <p:nvSpPr>
          <p:cNvPr id="23" name="Shape 21"/>
          <p:cNvSpPr/>
          <p:nvPr/>
        </p:nvSpPr>
        <p:spPr>
          <a:xfrm>
            <a:off x="7425214" y="5609749"/>
            <a:ext cx="6434018" cy="121920"/>
          </a:xfrm>
          <a:prstGeom prst="roundRect">
            <a:avLst>
              <a:gd name="adj" fmla="val 27104"/>
            </a:avLst>
          </a:prstGeom>
          <a:solidFill>
            <a:srgbClr val="28282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4" name="Shape 22"/>
          <p:cNvSpPr/>
          <p:nvPr/>
        </p:nvSpPr>
        <p:spPr>
          <a:xfrm>
            <a:off x="10311765" y="5309830"/>
            <a:ext cx="660797" cy="660797"/>
          </a:xfrm>
          <a:prstGeom prst="roundRect">
            <a:avLst>
              <a:gd name="adj" fmla="val 138378"/>
            </a:avLst>
          </a:prstGeom>
          <a:solidFill>
            <a:srgbClr val="28282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5" name="Text 23"/>
          <p:cNvSpPr/>
          <p:nvPr/>
        </p:nvSpPr>
        <p:spPr>
          <a:xfrm>
            <a:off x="10510004" y="5474970"/>
            <a:ext cx="264319" cy="3303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050" b="1" dirty="0">
                <a:solidFill>
                  <a:srgbClr val="FFFFFF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5</a:t>
            </a:r>
            <a:endParaRPr lang="en-US" sz="2050" dirty="0"/>
          </a:p>
        </p:txBody>
      </p:sp>
      <p:sp>
        <p:nvSpPr>
          <p:cNvPr id="26" name="Text 24"/>
          <p:cNvSpPr/>
          <p:nvPr/>
        </p:nvSpPr>
        <p:spPr>
          <a:xfrm>
            <a:off x="7675959" y="6190893"/>
            <a:ext cx="3232309" cy="344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Future Clinical Integration</a:t>
            </a:r>
            <a:endParaRPr lang="en-US" sz="2150" dirty="0"/>
          </a:p>
        </p:txBody>
      </p:sp>
      <p:sp>
        <p:nvSpPr>
          <p:cNvPr id="27" name="Text 25"/>
          <p:cNvSpPr/>
          <p:nvPr/>
        </p:nvSpPr>
        <p:spPr>
          <a:xfrm>
            <a:off x="7675959" y="6667262"/>
            <a:ext cx="5932527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Next steps involve real-time clinical deployment and exploring deep learning for further accuracy.</a:t>
            </a:r>
            <a:endParaRPr lang="en-US" sz="170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7A2E23C-361F-B959-2415-CF33D2AE1E75}"/>
              </a:ext>
            </a:extLst>
          </p:cNvPr>
          <p:cNvSpPr/>
          <p:nvPr/>
        </p:nvSpPr>
        <p:spPr>
          <a:xfrm>
            <a:off x="-84221" y="7801885"/>
            <a:ext cx="14714621" cy="427715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AF79071-221C-69DC-D47A-DDDBE088D4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8139" y="2937196"/>
            <a:ext cx="13411200" cy="39703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Pedregosa, F.,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Varoquaux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G.,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Gramfort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A., Michel, V., Thirion, B., Grisel, O., ... &amp; Duchesnay, É. (2011).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Scikit-learn: Machine learning in Python.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Journal of Machine Learning Research, 12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2825–2830.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https://jmlr.csail.mit.edu/papers/v12/pedregosa11a.html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Chen, T., &amp;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Guestrin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C. (2016).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XGBoost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A scalable tree boosting system.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In 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Proceedings of the 22nd ACM SIGKDD International Conference on Knowledge Discovery and Data Mining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(pp. 785–794).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https://doi.org/10.1145/2939672.2939785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Hastie, T.,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Tibshirani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R., &amp; Friedman, J. (2009).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elements of statistical learning: Data mining, inference, and prediction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(2nd ed.). Springer.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https://doi.org/10.1007/978-0-387-84858-7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4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Géron, A. (2019).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Hands-on machine learning with Scikit-Learn,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Keras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and TensorFlow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(2nd ed.). O'Reilly Media.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8B6D124-0C08-F4EE-C8AE-0202E35B15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4630400" cy="15875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B5F891-780B-98B5-4A6C-57D65B864BE8}"/>
              </a:ext>
            </a:extLst>
          </p:cNvPr>
          <p:cNvSpPr txBox="1"/>
          <p:nvPr/>
        </p:nvSpPr>
        <p:spPr>
          <a:xfrm>
            <a:off x="848139" y="1736035"/>
            <a:ext cx="2909707" cy="7771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50" b="1" dirty="0"/>
              <a:t>References </a:t>
            </a:r>
            <a:endParaRPr lang="en-IN" sz="4450" b="1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381B25E-1E68-DD14-C5D2-DCF7B544E586}"/>
              </a:ext>
            </a:extLst>
          </p:cNvPr>
          <p:cNvSpPr/>
          <p:nvPr/>
        </p:nvSpPr>
        <p:spPr>
          <a:xfrm>
            <a:off x="-84221" y="7801885"/>
            <a:ext cx="14714621" cy="427715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735638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2AFC92E-D670-9DBE-D47A-A74CB9514733}"/>
              </a:ext>
            </a:extLst>
          </p:cNvPr>
          <p:cNvSpPr txBox="1"/>
          <p:nvPr/>
        </p:nvSpPr>
        <p:spPr>
          <a:xfrm>
            <a:off x="2589696" y="3365667"/>
            <a:ext cx="5176078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500" b="1"/>
              <a:t>THANK </a:t>
            </a:r>
            <a:r>
              <a:rPr lang="en-US" sz="7500" b="1" dirty="0"/>
              <a:t>YOU</a:t>
            </a:r>
            <a:endParaRPr lang="en-IN" sz="7500" b="1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6ADC92C-F87A-1F47-5584-17BBF0B0A2F4}"/>
              </a:ext>
            </a:extLst>
          </p:cNvPr>
          <p:cNvSpPr/>
          <p:nvPr/>
        </p:nvSpPr>
        <p:spPr>
          <a:xfrm>
            <a:off x="-84221" y="7801885"/>
            <a:ext cx="14714621" cy="427715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260105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38833"/>
            <a:ext cx="589430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Presentation Overview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30124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878860" y="2343745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1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1530906" y="237910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Introduction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530906" y="2869525"/>
            <a:ext cx="564249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Research context and objectives for diabetes prediction using machine learning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56884" y="230124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Text 6"/>
          <p:cNvSpPr/>
          <p:nvPr/>
        </p:nvSpPr>
        <p:spPr>
          <a:xfrm>
            <a:off x="7541955" y="2343745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2</a:t>
            </a:r>
            <a:endParaRPr lang="en-US" sz="2650" dirty="0"/>
          </a:p>
        </p:txBody>
      </p:sp>
      <p:sp>
        <p:nvSpPr>
          <p:cNvPr id="9" name="Text 7"/>
          <p:cNvSpPr/>
          <p:nvPr/>
        </p:nvSpPr>
        <p:spPr>
          <a:xfrm>
            <a:off x="8194000" y="2379107"/>
            <a:ext cx="311515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Dataset &amp; Preprocessing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8194000" y="2869525"/>
            <a:ext cx="56426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Data collection methodology and preparation steps for model training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93790" y="404895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2" name="Text 10"/>
          <p:cNvSpPr/>
          <p:nvPr/>
        </p:nvSpPr>
        <p:spPr>
          <a:xfrm>
            <a:off x="878860" y="4091464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3</a:t>
            </a:r>
            <a:endParaRPr lang="en-US" sz="2650" dirty="0"/>
          </a:p>
        </p:txBody>
      </p:sp>
      <p:sp>
        <p:nvSpPr>
          <p:cNvPr id="13" name="Text 11"/>
          <p:cNvSpPr/>
          <p:nvPr/>
        </p:nvSpPr>
        <p:spPr>
          <a:xfrm>
            <a:off x="1530906" y="4126825"/>
            <a:ext cx="448627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Feature Selection &amp; Class Balancing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530906" y="4617244"/>
            <a:ext cx="564249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Key variable identification and techniques to address data imbalance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456884" y="404895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6" name="Text 14"/>
          <p:cNvSpPr/>
          <p:nvPr/>
        </p:nvSpPr>
        <p:spPr>
          <a:xfrm>
            <a:off x="7541955" y="4091464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4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8194000" y="4126825"/>
            <a:ext cx="290298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Model Implementation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8194000" y="4617244"/>
            <a:ext cx="56426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Machine learning algorithms and ensemble methods applied to the dataset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793790" y="579667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0" name="Text 18"/>
          <p:cNvSpPr/>
          <p:nvPr/>
        </p:nvSpPr>
        <p:spPr>
          <a:xfrm>
            <a:off x="878860" y="5839182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5</a:t>
            </a:r>
            <a:endParaRPr lang="en-US" sz="2650" dirty="0"/>
          </a:p>
        </p:txBody>
      </p:sp>
      <p:sp>
        <p:nvSpPr>
          <p:cNvPr id="21" name="Text 19"/>
          <p:cNvSpPr/>
          <p:nvPr/>
        </p:nvSpPr>
        <p:spPr>
          <a:xfrm>
            <a:off x="1530906" y="58745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Results &amp; Evaluation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1530906" y="6364962"/>
            <a:ext cx="564249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Performance metrics and comparative analysis of different models</a:t>
            </a:r>
            <a:endParaRPr lang="en-US" sz="1750" dirty="0"/>
          </a:p>
        </p:txBody>
      </p:sp>
      <p:sp>
        <p:nvSpPr>
          <p:cNvPr id="23" name="Shape 21"/>
          <p:cNvSpPr/>
          <p:nvPr/>
        </p:nvSpPr>
        <p:spPr>
          <a:xfrm>
            <a:off x="7456884" y="579667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5DFD2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24" name="Text 22"/>
          <p:cNvSpPr/>
          <p:nvPr/>
        </p:nvSpPr>
        <p:spPr>
          <a:xfrm>
            <a:off x="7541955" y="5839182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6</a:t>
            </a:r>
            <a:endParaRPr lang="en-US" sz="2650" dirty="0"/>
          </a:p>
        </p:txBody>
      </p:sp>
      <p:sp>
        <p:nvSpPr>
          <p:cNvPr id="25" name="Text 23"/>
          <p:cNvSpPr/>
          <p:nvPr/>
        </p:nvSpPr>
        <p:spPr>
          <a:xfrm>
            <a:off x="8194000" y="5874544"/>
            <a:ext cx="408527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Recommendations &amp; Conclusion</a:t>
            </a:r>
            <a:endParaRPr lang="en-US" sz="2200" dirty="0"/>
          </a:p>
        </p:txBody>
      </p:sp>
      <p:sp>
        <p:nvSpPr>
          <p:cNvPr id="26" name="Text 24"/>
          <p:cNvSpPr/>
          <p:nvPr/>
        </p:nvSpPr>
        <p:spPr>
          <a:xfrm>
            <a:off x="8194000" y="6364962"/>
            <a:ext cx="56426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Key findings, clinical implications, and future research directions</a:t>
            </a:r>
            <a:endParaRPr lang="en-US" sz="1750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5C09621-BED2-D2DD-9E68-A31692D093F4}"/>
              </a:ext>
            </a:extLst>
          </p:cNvPr>
          <p:cNvSpPr/>
          <p:nvPr/>
        </p:nvSpPr>
        <p:spPr>
          <a:xfrm>
            <a:off x="-84221" y="7801885"/>
            <a:ext cx="14714621" cy="427715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280070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Diabetes: A Growing Health Challenge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793790" y="4558427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Diabetes continues to be a major global public health concern, with increasing prevalence and significant socio-economic implications. Early and accurate detection is paramount for effective management and improved patient outcomes.</a:t>
            </a:r>
            <a:endParaRPr lang="en-US" sz="175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5CCFBC3-4D9E-EE03-C36B-855C990621A1}"/>
              </a:ext>
            </a:extLst>
          </p:cNvPr>
          <p:cNvSpPr/>
          <p:nvPr/>
        </p:nvSpPr>
        <p:spPr>
          <a:xfrm>
            <a:off x="-84221" y="7801885"/>
            <a:ext cx="14714621" cy="427715"/>
          </a:xfrm>
          <a:prstGeom prst="rect">
            <a:avLst/>
          </a:prstGeom>
          <a:blipFill>
            <a:blip r:embed="rId4"/>
            <a:tile tx="0" ty="0" sx="100000" sy="100000" flip="none" algn="tl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07369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Project Objectives: Enhancing Predictive Capabilities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988237"/>
            <a:ext cx="4196358" cy="121920"/>
          </a:xfrm>
          <a:prstGeom prst="roundRect">
            <a:avLst>
              <a:gd name="adj" fmla="val 27907"/>
            </a:avLst>
          </a:prstGeom>
          <a:solidFill>
            <a:srgbClr val="28282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Shape 2"/>
          <p:cNvSpPr/>
          <p:nvPr/>
        </p:nvSpPr>
        <p:spPr>
          <a:xfrm>
            <a:off x="2551688" y="3678555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282824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5761" y="3848695"/>
            <a:ext cx="272177" cy="340162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51084" y="45856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Classify Individuals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51084" y="5076111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Accurately classify individuals into healthy, pre-diabetic, or diabetic categories.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3988237"/>
            <a:ext cx="4196358" cy="121920"/>
          </a:xfrm>
          <a:prstGeom prst="roundRect">
            <a:avLst>
              <a:gd name="adj" fmla="val 27907"/>
            </a:avLst>
          </a:prstGeom>
          <a:solidFill>
            <a:srgbClr val="28282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Shape 6"/>
          <p:cNvSpPr/>
          <p:nvPr/>
        </p:nvSpPr>
        <p:spPr>
          <a:xfrm>
            <a:off x="6974860" y="3678555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282824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8933" y="3848695"/>
            <a:ext cx="272177" cy="340162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474256" y="4585692"/>
            <a:ext cx="292727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Identify Key Predictors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5474256" y="5076111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Determine significant machine learning features that predict diabetes risk.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9640133" y="3988237"/>
            <a:ext cx="4196358" cy="121920"/>
          </a:xfrm>
          <a:prstGeom prst="roundRect">
            <a:avLst>
              <a:gd name="adj" fmla="val 27907"/>
            </a:avLst>
          </a:prstGeom>
          <a:solidFill>
            <a:srgbClr val="28282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Shape 10"/>
          <p:cNvSpPr/>
          <p:nvPr/>
        </p:nvSpPr>
        <p:spPr>
          <a:xfrm>
            <a:off x="11398032" y="3678555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282824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02105" y="3848695"/>
            <a:ext cx="272177" cy="340162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897427" y="45856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Support Public Health</a:t>
            </a:r>
            <a:endParaRPr lang="en-US" sz="2200" dirty="0"/>
          </a:p>
        </p:txBody>
      </p:sp>
      <p:sp>
        <p:nvSpPr>
          <p:cNvPr id="17" name="Text 12"/>
          <p:cNvSpPr/>
          <p:nvPr/>
        </p:nvSpPr>
        <p:spPr>
          <a:xfrm>
            <a:off x="9897427" y="5076111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Provide actionable insights for early intervention and targeted public health strategies.</a:t>
            </a:r>
            <a:endParaRPr lang="en-US" sz="175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FA982C4-BD1F-D247-7422-1AE8FF4A6EF0}"/>
              </a:ext>
            </a:extLst>
          </p:cNvPr>
          <p:cNvSpPr/>
          <p:nvPr/>
        </p:nvSpPr>
        <p:spPr>
          <a:xfrm>
            <a:off x="-84221" y="7801885"/>
            <a:ext cx="14714621" cy="427715"/>
          </a:xfrm>
          <a:prstGeom prst="rect">
            <a:avLst/>
          </a:prstGeom>
          <a:blipFill>
            <a:blip r:embed="rId6"/>
            <a:tile tx="0" ty="0" sx="100000" sy="100000" flip="none" algn="tl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/>
          <p:cNvSpPr/>
          <p:nvPr/>
        </p:nvSpPr>
        <p:spPr>
          <a:xfrm>
            <a:off x="472083" y="716518"/>
            <a:ext cx="5501521" cy="4216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Dataset Overview: CDC BRFSS 2015</a:t>
            </a:r>
            <a:endParaRPr lang="en-US" sz="4450" dirty="0"/>
          </a:p>
        </p:txBody>
      </p:sp>
      <p:sp>
        <p:nvSpPr>
          <p:cNvPr id="6" name="Shape 3"/>
          <p:cNvSpPr/>
          <p:nvPr/>
        </p:nvSpPr>
        <p:spPr>
          <a:xfrm>
            <a:off x="4004072" y="9237226"/>
            <a:ext cx="134898" cy="134898"/>
          </a:xfrm>
          <a:prstGeom prst="roundRect">
            <a:avLst>
              <a:gd name="adj" fmla="val 13557"/>
            </a:avLst>
          </a:prstGeom>
          <a:solidFill>
            <a:srgbClr val="28282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" name="Text 4"/>
          <p:cNvSpPr/>
          <p:nvPr/>
        </p:nvSpPr>
        <p:spPr>
          <a:xfrm>
            <a:off x="4199930" y="9237226"/>
            <a:ext cx="732592" cy="1348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10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No Diabetes</a:t>
            </a:r>
            <a:endParaRPr lang="en-US" sz="1050" dirty="0"/>
          </a:p>
        </p:txBody>
      </p:sp>
      <p:sp>
        <p:nvSpPr>
          <p:cNvPr id="8" name="Shape 5"/>
          <p:cNvSpPr/>
          <p:nvPr/>
        </p:nvSpPr>
        <p:spPr>
          <a:xfrm>
            <a:off x="6854190" y="9237226"/>
            <a:ext cx="134898" cy="134898"/>
          </a:xfrm>
          <a:prstGeom prst="roundRect">
            <a:avLst>
              <a:gd name="adj" fmla="val 13557"/>
            </a:avLst>
          </a:prstGeom>
          <a:solidFill>
            <a:srgbClr val="626259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Text 6"/>
          <p:cNvSpPr/>
          <p:nvPr/>
        </p:nvSpPr>
        <p:spPr>
          <a:xfrm>
            <a:off x="7050048" y="9237226"/>
            <a:ext cx="725924" cy="1348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10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Pre-diabetic</a:t>
            </a:r>
            <a:endParaRPr lang="en-US" sz="1050" dirty="0"/>
          </a:p>
        </p:txBody>
      </p:sp>
      <p:sp>
        <p:nvSpPr>
          <p:cNvPr id="10" name="Shape 7"/>
          <p:cNvSpPr/>
          <p:nvPr/>
        </p:nvSpPr>
        <p:spPr>
          <a:xfrm>
            <a:off x="9697760" y="9237226"/>
            <a:ext cx="134898" cy="134898"/>
          </a:xfrm>
          <a:prstGeom prst="roundRect">
            <a:avLst>
              <a:gd name="adj" fmla="val 13557"/>
            </a:avLst>
          </a:prstGeom>
          <a:solidFill>
            <a:srgbClr val="9A9A8F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Text 8"/>
          <p:cNvSpPr/>
          <p:nvPr/>
        </p:nvSpPr>
        <p:spPr>
          <a:xfrm>
            <a:off x="9893618" y="9237226"/>
            <a:ext cx="498038" cy="1348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050"/>
              </a:lnSpc>
              <a:buNone/>
            </a:pPr>
            <a:r>
              <a:rPr lang="en-US" sz="10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Diabetic</a:t>
            </a:r>
            <a:endParaRPr lang="en-US" sz="1050" dirty="0"/>
          </a:p>
        </p:txBody>
      </p:sp>
      <p:sp>
        <p:nvSpPr>
          <p:cNvPr id="12" name="Text 9"/>
          <p:cNvSpPr/>
          <p:nvPr/>
        </p:nvSpPr>
        <p:spPr>
          <a:xfrm>
            <a:off x="472083" y="9523809"/>
            <a:ext cx="13686234" cy="2157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dataset comprises 253,680 entries and 21 distinct features, offering a robust foundation for predictive modeling.</a:t>
            </a:r>
            <a:endParaRPr lang="en-US" sz="1050" dirty="0"/>
          </a:p>
        </p:txBody>
      </p:sp>
      <p:sp>
        <p:nvSpPr>
          <p:cNvPr id="13" name="Text 1">
            <a:extLst>
              <a:ext uri="{FF2B5EF4-FFF2-40B4-BE49-F238E27FC236}">
                <a16:creationId xmlns:a16="http://schemas.microsoft.com/office/drawing/2014/main" id="{179E23AA-F778-AAAE-0D7B-A534452799BB}"/>
              </a:ext>
            </a:extLst>
          </p:cNvPr>
          <p:cNvSpPr/>
          <p:nvPr/>
        </p:nvSpPr>
        <p:spPr>
          <a:xfrm>
            <a:off x="566788" y="2334126"/>
            <a:ext cx="6952949" cy="27307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ts val="1650"/>
              </a:lnSpc>
            </a:pPr>
            <a:r>
              <a:rPr lang="en-US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CDC BRFSS 2015 dataset comprises 21 distinct features, encompassing critical health indicators such as Body Mass Index (BMI), Age, and General Health (</a:t>
            </a:r>
            <a:r>
              <a:rPr lang="en-US" dirty="0" err="1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GenHlth</a:t>
            </a:r>
            <a:r>
              <a:rPr lang="en-US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). </a:t>
            </a:r>
          </a:p>
          <a:p>
            <a:pPr algn="just">
              <a:lnSpc>
                <a:spcPts val="1650"/>
              </a:lnSpc>
            </a:pPr>
            <a:endParaRPr lang="en-US" dirty="0">
              <a:solidFill>
                <a:srgbClr val="161613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algn="just">
              <a:lnSpc>
                <a:spcPts val="1650"/>
              </a:lnSpc>
            </a:pPr>
            <a:r>
              <a:rPr lang="en-US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dataset exhibits a clean structure with no missing values, featuring a diverse mix of binary and continuous data types. However, a significant challenge identified is the pronounced imbalance within the target class distribution, which necessitates careful handling during model training.</a:t>
            </a:r>
            <a:endParaRPr lang="en-US" dirty="0"/>
          </a:p>
        </p:txBody>
      </p:sp>
      <p:pic>
        <p:nvPicPr>
          <p:cNvPr id="14" name="Picture 13" descr="A graph of a number of diabetes&#10;&#10;AI-generated content may be incorrect.">
            <a:extLst>
              <a:ext uri="{FF2B5EF4-FFF2-40B4-BE49-F238E27FC236}">
                <a16:creationId xmlns:a16="http://schemas.microsoft.com/office/drawing/2014/main" id="{1E7691EA-7A4E-0ACB-D474-6AFFE46548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5972" y="1765420"/>
            <a:ext cx="6536180" cy="407311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94418D22-4DE9-1890-9D7F-FAD8EB9333B1}"/>
              </a:ext>
            </a:extLst>
          </p:cNvPr>
          <p:cNvSpPr/>
          <p:nvPr/>
        </p:nvSpPr>
        <p:spPr>
          <a:xfrm>
            <a:off x="-84221" y="7801885"/>
            <a:ext cx="14714621" cy="427715"/>
          </a:xfrm>
          <a:prstGeom prst="rect">
            <a:avLst/>
          </a:prstGeom>
          <a:blipFill>
            <a:blip r:embed="rId4"/>
            <a:tile tx="0" ty="0" sx="100000" sy="100000" flip="none" algn="tl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74978"/>
            <a:ext cx="712208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Data Preprocessing Pipeline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1937385"/>
            <a:ext cx="6521410" cy="90725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20604" y="3071455"/>
            <a:ext cx="294989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Missing Value Handling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020604" y="3561874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dataset had no missing values, simplifying the initial cleaning phase.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1937385"/>
            <a:ext cx="6521410" cy="90725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542014" y="307145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Encoding &amp; Scaling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542014" y="3561874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Categorical features were encoded, and numerical features were scaled to ensure uniformity.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514493"/>
            <a:ext cx="6521410" cy="90725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20604" y="56485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SMOTE Application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020604" y="6138982"/>
            <a:ext cx="606778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Synthetic Minority Over-sampling Technique (SMOTE) was applied to address class imbalance, specifically on the training data.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5200" y="4514493"/>
            <a:ext cx="6521410" cy="90725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542014" y="56485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Train-Test Split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7542014" y="6138982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dataset was partitioned into 80% training and 20% testing sets for model validation.</a:t>
            </a:r>
            <a:endParaRPr lang="en-US" sz="17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F618DFE-7EB0-7AAC-E36B-DDAD69014C71}"/>
              </a:ext>
            </a:extLst>
          </p:cNvPr>
          <p:cNvSpPr/>
          <p:nvPr/>
        </p:nvSpPr>
        <p:spPr>
          <a:xfrm>
            <a:off x="-84221" y="7801885"/>
            <a:ext cx="14714621" cy="427715"/>
          </a:xfrm>
          <a:prstGeom prst="rect">
            <a:avLst/>
          </a:prstGeom>
          <a:blipFill>
            <a:blip r:embed="rId7"/>
            <a:tile tx="0" ty="0" sx="100000" sy="100000" flip="none" algn="tl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075" y="623173"/>
            <a:ext cx="7557849" cy="14161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Advanced Feature Selection Techniques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075" y="2379226"/>
            <a:ext cx="7557849" cy="7248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To enhance model performance and interpretability, we employed a combination of sophisticated feature selection methodologies.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075" y="3585567"/>
            <a:ext cx="2150388" cy="14158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Recursive Feature Elimination (RFE)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075" y="5228034"/>
            <a:ext cx="2150388" cy="2174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RFE was utilised with a Logistic Regression estimator to iteratively remove less important features.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3504009" y="3585567"/>
            <a:ext cx="2150388" cy="7079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Tree-based Importance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3504009" y="4520089"/>
            <a:ext cx="2150388" cy="2174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Feature importance scores derived from Random Forest and XGBoost models were used to rank features.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6214943" y="3585567"/>
            <a:ext cx="2150388" cy="3539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SHAP Values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6214943" y="4166116"/>
            <a:ext cx="2150388" cy="25369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SHAP (SHapley Additive exPlanations) values provided model-agnostic insights into feature contributions.</a:t>
            </a:r>
            <a:endParaRPr lang="en-US" sz="1750" dirty="0"/>
          </a:p>
        </p:txBody>
      </p:sp>
      <p:pic>
        <p:nvPicPr>
          <p:cNvPr id="11" name="Picture 10" descr="A rainbow colored bar chart&#10;&#10;AI-generated content may be incorrect.">
            <a:extLst>
              <a:ext uri="{FF2B5EF4-FFF2-40B4-BE49-F238E27FC236}">
                <a16:creationId xmlns:a16="http://schemas.microsoft.com/office/drawing/2014/main" id="{906B6998-BE42-D0D5-3C8C-F6C51282B4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5877" y="204708"/>
            <a:ext cx="5474369" cy="711568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24045256-6E80-363A-98C5-B030591A8BA4}"/>
              </a:ext>
            </a:extLst>
          </p:cNvPr>
          <p:cNvSpPr/>
          <p:nvPr/>
        </p:nvSpPr>
        <p:spPr>
          <a:xfrm>
            <a:off x="-84221" y="7801885"/>
            <a:ext cx="14714621" cy="427715"/>
          </a:xfrm>
          <a:prstGeom prst="rect">
            <a:avLst/>
          </a:prstGeom>
          <a:blipFill>
            <a:blip r:embed="rId4"/>
            <a:tile tx="0" ty="0" sx="100000" sy="100000" flip="none" algn="tl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0C1F8A8-3634-93E7-C401-E7B3F2693540}"/>
              </a:ext>
            </a:extLst>
          </p:cNvPr>
          <p:cNvSpPr txBox="1"/>
          <p:nvPr/>
        </p:nvSpPr>
        <p:spPr>
          <a:xfrm>
            <a:off x="318400" y="294207"/>
            <a:ext cx="7315200" cy="7771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sz="4450" b="1" dirty="0"/>
              <a:t>Correlation Insights</a:t>
            </a:r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35DDAD5-28D8-E011-539F-818B9F4246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7452" y="983293"/>
            <a:ext cx="6229760" cy="617110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Text 2">
            <a:extLst>
              <a:ext uri="{FF2B5EF4-FFF2-40B4-BE49-F238E27FC236}">
                <a16:creationId xmlns:a16="http://schemas.microsoft.com/office/drawing/2014/main" id="{672A7B83-CA1F-BFDA-6EB2-E7DA95622101}"/>
              </a:ext>
            </a:extLst>
          </p:cNvPr>
          <p:cNvSpPr/>
          <p:nvPr/>
        </p:nvSpPr>
        <p:spPr>
          <a:xfrm>
            <a:off x="498816" y="2432685"/>
            <a:ext cx="2459474" cy="307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Positive Correlations</a:t>
            </a:r>
            <a:endParaRPr lang="en-US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82A55F13-4D95-898E-9AA7-4BE1217D9F39}"/>
              </a:ext>
            </a:extLst>
          </p:cNvPr>
          <p:cNvSpPr/>
          <p:nvPr/>
        </p:nvSpPr>
        <p:spPr>
          <a:xfrm>
            <a:off x="448387" y="2920919"/>
            <a:ext cx="3871392" cy="9444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GenHlth:</a:t>
            </a:r>
            <a:r>
              <a:rPr lang="en-US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Poorer self-reported general health strongly correlates with higher diabetes risk.</a:t>
            </a:r>
            <a:endParaRPr lang="en-US" dirty="0"/>
          </a:p>
        </p:txBody>
      </p:sp>
      <p:sp>
        <p:nvSpPr>
          <p:cNvPr id="7" name="Text 4">
            <a:extLst>
              <a:ext uri="{FF2B5EF4-FFF2-40B4-BE49-F238E27FC236}">
                <a16:creationId xmlns:a16="http://schemas.microsoft.com/office/drawing/2014/main" id="{F0C14EBB-C527-6286-E9A4-8559F04CF9F2}"/>
              </a:ext>
            </a:extLst>
          </p:cNvPr>
          <p:cNvSpPr/>
          <p:nvPr/>
        </p:nvSpPr>
        <p:spPr>
          <a:xfrm>
            <a:off x="450529" y="4068847"/>
            <a:ext cx="3643432" cy="9444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DiffWalk:</a:t>
            </a:r>
            <a:r>
              <a:rPr lang="en-US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Difficulty walking or climbing stairs is a significant indicator.</a:t>
            </a:r>
            <a:endParaRPr lang="en-US" dirty="0"/>
          </a:p>
        </p:txBody>
      </p:sp>
      <p:sp>
        <p:nvSpPr>
          <p:cNvPr id="8" name="Text 5">
            <a:extLst>
              <a:ext uri="{FF2B5EF4-FFF2-40B4-BE49-F238E27FC236}">
                <a16:creationId xmlns:a16="http://schemas.microsoft.com/office/drawing/2014/main" id="{78CAC757-01EB-AF0A-6F7E-BAB2EB8FE57F}"/>
              </a:ext>
            </a:extLst>
          </p:cNvPr>
          <p:cNvSpPr/>
          <p:nvPr/>
        </p:nvSpPr>
        <p:spPr>
          <a:xfrm>
            <a:off x="448387" y="5006925"/>
            <a:ext cx="3643432" cy="9444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HighBP:</a:t>
            </a:r>
            <a:r>
              <a:rPr lang="en-US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Individuals with high blood pressure show a positive correlation.</a:t>
            </a:r>
            <a:endParaRPr lang="en-US" dirty="0"/>
          </a:p>
        </p:txBody>
      </p:sp>
      <p:sp>
        <p:nvSpPr>
          <p:cNvPr id="9" name="Text 6">
            <a:extLst>
              <a:ext uri="{FF2B5EF4-FFF2-40B4-BE49-F238E27FC236}">
                <a16:creationId xmlns:a16="http://schemas.microsoft.com/office/drawing/2014/main" id="{02C9F7E8-F1B6-FAF0-A7CE-2E9715068ED0}"/>
              </a:ext>
            </a:extLst>
          </p:cNvPr>
          <p:cNvSpPr/>
          <p:nvPr/>
        </p:nvSpPr>
        <p:spPr>
          <a:xfrm>
            <a:off x="450529" y="5976461"/>
            <a:ext cx="3643432" cy="6296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Age:</a:t>
            </a:r>
            <a:r>
              <a:rPr lang="en-US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As age increases, so does the likelihood of diabetes.</a:t>
            </a:r>
            <a:endParaRPr lang="en-US" dirty="0"/>
          </a:p>
        </p:txBody>
      </p:sp>
      <p:sp>
        <p:nvSpPr>
          <p:cNvPr id="10" name="Text 8">
            <a:extLst>
              <a:ext uri="{FF2B5EF4-FFF2-40B4-BE49-F238E27FC236}">
                <a16:creationId xmlns:a16="http://schemas.microsoft.com/office/drawing/2014/main" id="{F72235EC-E346-0996-815C-6AB0BF82DE85}"/>
              </a:ext>
            </a:extLst>
          </p:cNvPr>
          <p:cNvSpPr/>
          <p:nvPr/>
        </p:nvSpPr>
        <p:spPr>
          <a:xfrm>
            <a:off x="4314300" y="2432685"/>
            <a:ext cx="2503408" cy="307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dirty="0">
                <a:solidFill>
                  <a:srgbClr val="161613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Negative Correlations</a:t>
            </a:r>
            <a:endParaRPr lang="en-US" dirty="0"/>
          </a:p>
        </p:txBody>
      </p:sp>
      <p:sp>
        <p:nvSpPr>
          <p:cNvPr id="11" name="Text 9">
            <a:extLst>
              <a:ext uri="{FF2B5EF4-FFF2-40B4-BE49-F238E27FC236}">
                <a16:creationId xmlns:a16="http://schemas.microsoft.com/office/drawing/2014/main" id="{B489785C-D26E-21F7-422F-D3DA2C4A308D}"/>
              </a:ext>
            </a:extLst>
          </p:cNvPr>
          <p:cNvSpPr/>
          <p:nvPr/>
        </p:nvSpPr>
        <p:spPr>
          <a:xfrm>
            <a:off x="4314300" y="2936796"/>
            <a:ext cx="3643432" cy="9444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Income:</a:t>
            </a:r>
            <a:r>
              <a:rPr lang="en-US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Higher income levels are associated with a lower prevalence of diabetes.</a:t>
            </a:r>
            <a:endParaRPr lang="en-US" dirty="0"/>
          </a:p>
        </p:txBody>
      </p:sp>
      <p:sp>
        <p:nvSpPr>
          <p:cNvPr id="12" name="Text 10">
            <a:extLst>
              <a:ext uri="{FF2B5EF4-FFF2-40B4-BE49-F238E27FC236}">
                <a16:creationId xmlns:a16="http://schemas.microsoft.com/office/drawing/2014/main" id="{227008B8-C81D-1B99-CAAE-B34F54AAACA0}"/>
              </a:ext>
            </a:extLst>
          </p:cNvPr>
          <p:cNvSpPr/>
          <p:nvPr/>
        </p:nvSpPr>
        <p:spPr>
          <a:xfrm>
            <a:off x="4314300" y="3950018"/>
            <a:ext cx="3643432" cy="9444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Education:</a:t>
            </a:r>
            <a:r>
              <a:rPr lang="en-US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Increased educational attainment shows a negative correlation.</a:t>
            </a:r>
            <a:endParaRPr lang="en-US" dirty="0"/>
          </a:p>
        </p:txBody>
      </p:sp>
      <p:sp>
        <p:nvSpPr>
          <p:cNvPr id="13" name="Text 11">
            <a:extLst>
              <a:ext uri="{FF2B5EF4-FFF2-40B4-BE49-F238E27FC236}">
                <a16:creationId xmlns:a16="http://schemas.microsoft.com/office/drawing/2014/main" id="{398C1B80-9A03-4BAE-4744-FC6146374732}"/>
              </a:ext>
            </a:extLst>
          </p:cNvPr>
          <p:cNvSpPr/>
          <p:nvPr/>
        </p:nvSpPr>
        <p:spPr>
          <a:xfrm>
            <a:off x="4314300" y="4963239"/>
            <a:ext cx="3643432" cy="9444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b="1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Veggies:</a:t>
            </a:r>
            <a:r>
              <a:rPr lang="en-US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Regular consumption of vegetables is inversely correlated with diabetes risk.</a:t>
            </a:r>
            <a:endParaRPr lang="en-US" dirty="0"/>
          </a:p>
        </p:txBody>
      </p:sp>
      <p:sp>
        <p:nvSpPr>
          <p:cNvPr id="14" name="Text 1">
            <a:extLst>
              <a:ext uri="{FF2B5EF4-FFF2-40B4-BE49-F238E27FC236}">
                <a16:creationId xmlns:a16="http://schemas.microsoft.com/office/drawing/2014/main" id="{82CBA163-8725-393F-3F6A-94FA3653E09E}"/>
              </a:ext>
            </a:extLst>
          </p:cNvPr>
          <p:cNvSpPr/>
          <p:nvPr/>
        </p:nvSpPr>
        <p:spPr>
          <a:xfrm>
            <a:off x="498816" y="1187509"/>
            <a:ext cx="7451295" cy="9444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ts val="2450"/>
              </a:lnSpc>
              <a:buNone/>
            </a:pPr>
            <a:r>
              <a:rPr lang="en-US" dirty="0">
                <a:solidFill>
                  <a:srgbClr val="161613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Understanding the interrelationships between features and the target variable is crucial for effective model development. Our analysis revealed several notable correlations with diabetes presence.</a:t>
            </a:r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0848E26-8789-0653-5D76-AC25565F46E6}"/>
              </a:ext>
            </a:extLst>
          </p:cNvPr>
          <p:cNvSpPr/>
          <p:nvPr/>
        </p:nvSpPr>
        <p:spPr>
          <a:xfrm>
            <a:off x="-84221" y="7801885"/>
            <a:ext cx="14714621" cy="427715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848656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/>
          <p:cNvSpPr/>
          <p:nvPr/>
        </p:nvSpPr>
        <p:spPr>
          <a:xfrm>
            <a:off x="743545" y="1129070"/>
            <a:ext cx="8537496" cy="663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450" b="1" dirty="0">
                <a:solidFill>
                  <a:srgbClr val="282824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Machine Learning Models Employed</a:t>
            </a:r>
            <a:endParaRPr lang="en-US" sz="4450" dirty="0"/>
          </a:p>
        </p:txBody>
      </p:sp>
      <p:sp>
        <p:nvSpPr>
          <p:cNvPr id="4" name="Text 2"/>
          <p:cNvSpPr/>
          <p:nvPr/>
        </p:nvSpPr>
        <p:spPr>
          <a:xfrm>
            <a:off x="743545" y="2111573"/>
            <a:ext cx="13143309" cy="679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 diverse set of machine learning algorithms were selected and rigorously evaluated to identify the most effective predictive model for diabetes classification.</a:t>
            </a:r>
            <a:endParaRPr lang="en-US" sz="16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545" y="3030141"/>
            <a:ext cx="637342" cy="637342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43545" y="3932992"/>
            <a:ext cx="2655808" cy="331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Logistic Regression</a:t>
            </a:r>
            <a:endParaRPr lang="en-US" sz="2050" dirty="0"/>
          </a:p>
        </p:txBody>
      </p:sp>
      <p:sp>
        <p:nvSpPr>
          <p:cNvPr id="7" name="Text 4"/>
          <p:cNvSpPr/>
          <p:nvPr/>
        </p:nvSpPr>
        <p:spPr>
          <a:xfrm>
            <a:off x="743545" y="4392335"/>
            <a:ext cx="6438900" cy="679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 foundational statistical model for binary classification, providing a strong baseline.</a:t>
            </a:r>
            <a:endParaRPr lang="en-US" sz="16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47955" y="3030141"/>
            <a:ext cx="637342" cy="63734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7447955" y="3932992"/>
            <a:ext cx="2655808" cy="331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Decision Tree</a:t>
            </a:r>
            <a:endParaRPr lang="en-US" sz="2050" dirty="0"/>
          </a:p>
        </p:txBody>
      </p:sp>
      <p:sp>
        <p:nvSpPr>
          <p:cNvPr id="10" name="Text 6"/>
          <p:cNvSpPr/>
          <p:nvPr/>
        </p:nvSpPr>
        <p:spPr>
          <a:xfrm>
            <a:off x="7447955" y="4392335"/>
            <a:ext cx="6438900" cy="679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 non-parametric supervised learning method used for classification and regression.</a:t>
            </a:r>
            <a:endParaRPr lang="en-US" sz="16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3545" y="5603081"/>
            <a:ext cx="637342" cy="637342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743545" y="6505932"/>
            <a:ext cx="2655808" cy="331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Random Forest</a:t>
            </a:r>
            <a:endParaRPr lang="en-US" sz="2050" dirty="0"/>
          </a:p>
        </p:txBody>
      </p:sp>
      <p:sp>
        <p:nvSpPr>
          <p:cNvPr id="13" name="Text 8"/>
          <p:cNvSpPr/>
          <p:nvPr/>
        </p:nvSpPr>
        <p:spPr>
          <a:xfrm>
            <a:off x="743545" y="6965275"/>
            <a:ext cx="6438900" cy="679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An ensemble learning method that builds multiple decision trees for improved accuracy and robustness.</a:t>
            </a:r>
            <a:endParaRPr lang="en-US" sz="1650" dirty="0"/>
          </a:p>
        </p:txBody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47955" y="5603081"/>
            <a:ext cx="637342" cy="637342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7447955" y="6505932"/>
            <a:ext cx="2655808" cy="3319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4A4A4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XGBoost</a:t>
            </a:r>
            <a:endParaRPr lang="en-US" sz="2050" dirty="0"/>
          </a:p>
        </p:txBody>
      </p:sp>
      <p:sp>
        <p:nvSpPr>
          <p:cNvPr id="16" name="Text 10"/>
          <p:cNvSpPr/>
          <p:nvPr/>
        </p:nvSpPr>
        <p:spPr>
          <a:xfrm>
            <a:off x="7447955" y="6965275"/>
            <a:ext cx="6438900" cy="679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A4A4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 highly efficient and powerful gradient boosting framework, known for its performance.</a:t>
            </a:r>
            <a:endParaRPr lang="en-US" sz="165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8FDC445-BC90-DB73-C8C7-EAD46D0E28BC}"/>
              </a:ext>
            </a:extLst>
          </p:cNvPr>
          <p:cNvSpPr/>
          <p:nvPr/>
        </p:nvSpPr>
        <p:spPr>
          <a:xfrm>
            <a:off x="-84221" y="7801885"/>
            <a:ext cx="14714621" cy="427715"/>
          </a:xfrm>
          <a:prstGeom prst="rect">
            <a:avLst/>
          </a:prstGeom>
          <a:blipFill>
            <a:blip r:embed="rId7"/>
            <a:tile tx="0" ty="0" sx="100000" sy="100000" flip="none" algn="tl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</TotalTime>
  <Words>1100</Words>
  <Application>Microsoft Office PowerPoint</Application>
  <PresentationFormat>Custom</PresentationFormat>
  <Paragraphs>150</Paragraphs>
  <Slides>14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DM Sans Medium</vt:lpstr>
      <vt:lpstr>Inter</vt:lpstr>
      <vt:lpstr>Arial</vt:lpstr>
      <vt:lpstr>Lato Bold</vt:lpstr>
      <vt:lpstr>Aptos</vt:lpstr>
      <vt:lpstr>Lato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Parth Madhusudan Bhavsar</cp:lastModifiedBy>
  <cp:revision>2</cp:revision>
  <dcterms:created xsi:type="dcterms:W3CDTF">2025-07-14T04:12:56Z</dcterms:created>
  <dcterms:modified xsi:type="dcterms:W3CDTF">2025-08-19T05:39:43Z</dcterms:modified>
</cp:coreProperties>
</file>